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6"/>
  </p:notesMasterIdLst>
  <p:handoutMasterIdLst>
    <p:handoutMasterId r:id="rId17"/>
  </p:handoutMasterIdLst>
  <p:sldIdLst>
    <p:sldId id="257" r:id="rId4"/>
    <p:sldId id="258" r:id="rId5"/>
    <p:sldId id="259" r:id="rId6"/>
    <p:sldId id="269" r:id="rId7"/>
    <p:sldId id="261" r:id="rId8"/>
    <p:sldId id="263" r:id="rId9"/>
    <p:sldId id="260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Dosis" panose="020B0604020202020204" charset="0"/>
      <p:regular r:id="rId18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Roboto Black" panose="020B0604020202020204" charset="0"/>
      <p:bold r:id="rId24"/>
      <p:boldItalic r:id="rId25"/>
    </p:embeddedFont>
    <p:embeddedFont>
      <p:font typeface="Roboto Thin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62" d="100"/>
          <a:sy n="162" d="100"/>
        </p:scale>
        <p:origin x="162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17813B-8CDB-4528-8DF2-2BF950C838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F5E57B-84E1-4FAF-BB40-3F17D378BF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42EE-E349-47EC-ABB0-7045815A187C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A9C4E-2A35-4826-943E-713CE7F8D61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AFE20F-9FA9-4E1A-B025-A3568DB250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093454-3C47-48D4-BF95-A5ACAAD49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86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277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799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697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959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32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7828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345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>
                <a:solidFill>
                  <a:schemeClr val="lt1"/>
                </a:solidFill>
                <a:latin typeface="Roboto Black"/>
                <a:ea typeface="Roboto Black"/>
                <a:sym typeface="Roboto Black"/>
              </a:rPr>
              <a:t>Calculating Churn Rates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Petru Apachitei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Date: 08-09-2020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47195" y="182880"/>
            <a:ext cx="8520600" cy="620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Conclusion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01283" y="768494"/>
            <a:ext cx="6842258" cy="32371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From the calculation results user from segment 87 has higher churn rate than segment 30, means that segment 30 has better performance.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What can we do for segment 87?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Why are they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leaving?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Go out and enggage with customers, talk to them, look at their proffile,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identify characteristics and analyze past interactions with the product.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hat action can we derive from the results?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Call customers who left and ask them for feedback, communicate to them the latest developments that might be in their interest. This approach will create a felling of customers needs and perspective of your product. Preferable is calling and talk to them rather than send him to fill in a survey.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Wh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ich features have the most impact on a customer leaving?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question should be addressed to customer support team.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5631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77675" y="38100"/>
            <a:ext cx="8520600" cy="620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Appendix 1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480ADC6F-841A-45EF-96D6-ADADCCF1B5D5}"/>
              </a:ext>
            </a:extLst>
          </p:cNvPr>
          <p:cNvSpPr txBox="1"/>
          <p:nvPr/>
        </p:nvSpPr>
        <p:spPr>
          <a:xfrm>
            <a:off x="144984" y="802964"/>
            <a:ext cx="3870900" cy="427957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 create a temporary table of months.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(SELECT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'2017-01-01'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'2017-03-01'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'2017-03-31'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subscriptions),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Create a temporary table,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from subscriptions and your months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(SELECT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CROSS JOIN months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),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Create a temporary table, status, from the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table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 as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(SELECT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id,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month, </a:t>
            </a:r>
          </a:p>
          <a:p>
            <a:pPr lvl="0">
              <a:buClr>
                <a:schemeClr val="dk1"/>
              </a:buClr>
              <a:buSzPts val="1100"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" name="Shape 323">
            <a:extLst>
              <a:ext uri="{FF2B5EF4-FFF2-40B4-BE49-F238E27FC236}">
                <a16:creationId xmlns:a16="http://schemas.microsoft.com/office/drawing/2014/main" id="{9CAAEA69-69F7-4E0D-B72C-26CCABACEBD9}"/>
              </a:ext>
            </a:extLst>
          </p:cNvPr>
          <p:cNvSpPr txBox="1"/>
          <p:nvPr/>
        </p:nvSpPr>
        <p:spPr>
          <a:xfrm>
            <a:off x="4015884" y="129786"/>
            <a:ext cx="3779664" cy="495275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WHEN segment = 87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AND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((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 OR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)THEN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ELSE 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END AS is_active_87,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WHEN segment = 30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AND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((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 OR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)THEN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ELSE 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END AS is_active_30,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segment = 87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)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WHEN segment = 30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AND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)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0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is_canceled_30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917434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77675" y="38100"/>
            <a:ext cx="8520600" cy="620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Appendix 1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480ADC6F-841A-45EF-96D6-ADADCCF1B5D5}"/>
              </a:ext>
            </a:extLst>
          </p:cNvPr>
          <p:cNvSpPr txBox="1"/>
          <p:nvPr/>
        </p:nvSpPr>
        <p:spPr>
          <a:xfrm>
            <a:off x="144984" y="802964"/>
            <a:ext cx="3870900" cy="427957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Create a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temporary table that is a SUM of the active and canceled subscriptions for each segment, for each month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(SELECT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month,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SUM(is_active_87) as sum_active_87,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SUM(is_active_30) as sum_active_30,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SUM(is_canceled_87) as sum_canceled_87,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SUM(is_canceled_30) as sum_canceled_30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GROUP BY 1)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 Calculate the churn rates for the two segments over the three month period.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ROUND (100.0 * (sum_canceled_87) / (sum_active_87), 1) as churn_rate_87,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ROUND (100.0 * (sum_canceled_30) / (sum_active_30), 1) as churn_rate_30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66268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95269"/>
                </a:solidFill>
              </a:rPr>
              <a:t>Example Table of Contents</a:t>
            </a:r>
            <a:endParaRPr b="1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541350" y="1271174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Introduction of the project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Churn rate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lvl="0">
              <a:lnSpc>
                <a:spcPct val="115000"/>
              </a:lnSpc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 Black"/>
              </a:rPr>
              <a:t>3.</a:t>
            </a:r>
            <a:r>
              <a:rPr lang="en" sz="2400" dirty="0">
                <a:solidFill>
                  <a:schemeClr val="lt1"/>
                </a:solidFill>
                <a:highlight>
                  <a:srgbClr val="FFFFFF"/>
                </a:highlight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sym typeface="Roboto Black"/>
              </a:rPr>
              <a:t>Compare churn rate between user segments and further insights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Introduction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of the project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45141"/>
            <a:ext cx="8520600" cy="60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Introduction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377558" y="749219"/>
            <a:ext cx="7232610" cy="343342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What is the churn rate?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For SAS companies churn rate is a business metric for measuring how good your product is doing and refers to customers  who have lost over a period of time.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How we calculate churn rate?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For this type of business the churn rate is calculated by the following mathematical ratio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between  number of users who canceled the subscription in a given time period divided by the total active users at the beginning of that period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What is helpful churn rate?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See how your product is performing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See the health of your product, why people are leaving, first step to diagnose why a product is doing well or not.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44559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4" y="-2762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Company and dataset introduction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786877" y="773756"/>
            <a:ext cx="3357123" cy="375413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get familiar with the dataset.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100;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extract from dataset the range of months data provided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strftime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('%m',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'month',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MIN(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MAX(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create a query to display  users segments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773756"/>
            <a:ext cx="5608902" cy="201624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Company </a:t>
            </a: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Codeflix, a streaming video startup,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 interested in measuring the churn rate between two segments of users. </a:t>
            </a:r>
            <a:r>
              <a:rPr lang="en-US" sz="1200" b="1" dirty="0">
                <a:latin typeface="Roboto"/>
                <a:ea typeface="Roboto"/>
                <a:cs typeface="Roboto"/>
                <a:sym typeface="Roboto"/>
              </a:rPr>
              <a:t>Codeflix requires a minimum of subscriptions length of 31 days.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Dataset 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Dataset provided contain four columns, due to the minimum subscription length of 31 days, </a:t>
            </a:r>
            <a:r>
              <a:rPr lang="en-US" sz="1200" b="1" dirty="0">
                <a:latin typeface="Roboto"/>
                <a:ea typeface="Roboto"/>
                <a:cs typeface="Roboto"/>
                <a:sym typeface="Roboto"/>
              </a:rPr>
              <a:t>there are 3 months for churn calculation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Codeflix running ad campaigns and create A/B test, </a:t>
            </a:r>
            <a:r>
              <a:rPr lang="en-US" sz="1200" b="1" dirty="0">
                <a:latin typeface="Roboto"/>
                <a:ea typeface="Roboto"/>
                <a:cs typeface="Roboto"/>
                <a:sym typeface="Roboto"/>
              </a:rPr>
              <a:t>segmenting users by two landing page. 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861938870"/>
              </p:ext>
            </p:extLst>
          </p:nvPr>
        </p:nvGraphicFramePr>
        <p:xfrm>
          <a:off x="177975" y="2790000"/>
          <a:ext cx="2271008" cy="121911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54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Subscribtion   channel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Number </a:t>
                      </a: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of users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30 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1000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87 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1000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Shape 325">
            <a:extLst>
              <a:ext uri="{FF2B5EF4-FFF2-40B4-BE49-F238E27FC236}">
                <a16:creationId xmlns:a16="http://schemas.microsoft.com/office/drawing/2014/main" id="{AB08E2AF-3DCA-4948-A5DB-533E5F53D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6139095"/>
              </p:ext>
            </p:extLst>
          </p:nvPr>
        </p:nvGraphicFramePr>
        <p:xfrm>
          <a:off x="3863544" y="2802529"/>
          <a:ext cx="1315556" cy="22554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315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82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Dataset time period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31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2017-01-01  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2017-01-31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91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2017-02-01  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2017-02-28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3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2017-03-01  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2017-03-31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Churn rate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305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47195" y="182880"/>
            <a:ext cx="8520600" cy="620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the users who cancel the subscription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01283" y="726659"/>
            <a:ext cx="5190438" cy="144788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Calculate the users who left Codeflix for the time period provided by the dataset.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related query is attached under Appendix 1.  </a:t>
            </a: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2293721128"/>
              </p:ext>
            </p:extLst>
          </p:nvPr>
        </p:nvGraphicFramePr>
        <p:xfrm>
          <a:off x="83585" y="2216380"/>
          <a:ext cx="5208136" cy="149431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430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25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4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0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Left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_</a:t>
                      </a: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segment_87</a:t>
                      </a:r>
                      <a:endParaRPr lang="en"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Left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_</a:t>
                      </a: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segment_30</a:t>
                      </a:r>
                      <a:endParaRPr lang="en"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January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February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March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8B9037D-B962-4443-830B-B1C8806E1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7" t="1" r="4144" b="597"/>
          <a:stretch/>
        </p:blipFill>
        <p:spPr>
          <a:xfrm>
            <a:off x="5345809" y="768494"/>
            <a:ext cx="3331207" cy="245335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Compare churn rate between user segments and further insights </a:t>
            </a: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395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47195" y="182880"/>
            <a:ext cx="8520600" cy="620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customer churn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01283" y="768494"/>
            <a:ext cx="5190438" cy="144788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Calculate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churn rate for segment 87 and 30 for the three months period.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January segment 87: 25% &amp; segment 30 : 8%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January segment 87: 32% &amp; segment 30 : 7%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January segment 87: 49% &amp; segment 30 : 12%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related query is attached under Appendix 1. 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" name="Shape 317">
            <a:extLst>
              <a:ext uri="{FF2B5EF4-FFF2-40B4-BE49-F238E27FC236}">
                <a16:creationId xmlns:a16="http://schemas.microsoft.com/office/drawing/2014/main" id="{E24CFD8D-0266-4AB9-93CE-3165A53AF4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8414936"/>
              </p:ext>
            </p:extLst>
          </p:nvPr>
        </p:nvGraphicFramePr>
        <p:xfrm>
          <a:off x="83585" y="2216380"/>
          <a:ext cx="5208136" cy="149431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430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25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4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0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hurn_rate_</a:t>
                      </a: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segment_87(%)</a:t>
                      </a:r>
                      <a:endParaRPr lang="en"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hurn_rate_</a:t>
                      </a: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segment_30(%)</a:t>
                      </a:r>
                      <a:endParaRPr lang="en"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January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25.2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February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32.0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7.3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43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March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48.6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sym typeface="Arial"/>
                        </a:rPr>
                        <a:t>11.7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BC0374D-09F8-4061-9AD5-AD396C430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7" t="4283" r="2503" b="1533"/>
          <a:stretch/>
        </p:blipFill>
        <p:spPr>
          <a:xfrm>
            <a:off x="5291721" y="768494"/>
            <a:ext cx="2928470" cy="202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27086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1176</Words>
  <Application>Microsoft Office PowerPoint</Application>
  <PresentationFormat>On-screen Show (16:9)</PresentationFormat>
  <Paragraphs>183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Roboto Thin</vt:lpstr>
      <vt:lpstr>Courier New</vt:lpstr>
      <vt:lpstr>Dosis</vt:lpstr>
      <vt:lpstr>Roboto Black</vt:lpstr>
      <vt:lpstr>Arial</vt:lpstr>
      <vt:lpstr>Roboto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Apachitei, Petru</dc:creator>
  <cp:lastModifiedBy>Apachitei, Petru</cp:lastModifiedBy>
  <cp:revision>50</cp:revision>
  <dcterms:modified xsi:type="dcterms:W3CDTF">2020-08-15T09:34:54Z</dcterms:modified>
</cp:coreProperties>
</file>